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agnolia Script" panose="020B0604020202020204" charset="0"/>
      <p:regular r:id="rId15"/>
    </p:embeddedFont>
    <p:embeddedFont>
      <p:font typeface="Montserrat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E09A6-0296-4C86-AAEE-CE186A0F89F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496B8-C28A-4D40-B6CC-07496EBFC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496B8-C28A-4D40-B6CC-07496EBFCD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8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7.svg"/><Relationship Id="rId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17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21060" y="7562932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2"/>
                </a:lnTo>
                <a:lnTo>
                  <a:pt x="0" y="25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550113" y="2116673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626337" flipH="1" flipV="1">
            <a:off x="1606570" y="682298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44007" y="2917121"/>
            <a:ext cx="10759006" cy="178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3400"/>
              </a:lnSpc>
            </a:pPr>
            <a:r>
              <a:rPr lang="en-US" sz="13400" dirty="0">
                <a:solidFill>
                  <a:srgbClr val="FFD23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FarmBotika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4007" y="5356349"/>
            <a:ext cx="9647755" cy="63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1"/>
              </a:lnSpc>
            </a:pPr>
            <a:r>
              <a:rPr lang="en-US" sz="37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Farming Ally, from Ground to Growth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9650902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09" y="0"/>
                </a:lnTo>
                <a:lnTo>
                  <a:pt x="9455509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1509" y="-747963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09" y="0"/>
                </a:moveTo>
                <a:lnTo>
                  <a:pt x="0" y="0"/>
                </a:lnTo>
                <a:lnTo>
                  <a:pt x="0" y="1272196"/>
                </a:lnTo>
                <a:lnTo>
                  <a:pt x="9455509" y="1272196"/>
                </a:lnTo>
                <a:lnTo>
                  <a:pt x="94555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566279" y="1464017"/>
            <a:ext cx="9087612" cy="2213639"/>
            <a:chOff x="0" y="0"/>
            <a:chExt cx="2393445" cy="583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9371" y="0"/>
                  </a:moveTo>
                  <a:lnTo>
                    <a:pt x="2384074" y="0"/>
                  </a:lnTo>
                  <a:cubicBezTo>
                    <a:pt x="2389250" y="0"/>
                    <a:pt x="2393445" y="4196"/>
                    <a:pt x="2393445" y="9371"/>
                  </a:cubicBezTo>
                  <a:lnTo>
                    <a:pt x="2393445" y="573645"/>
                  </a:lnTo>
                  <a:cubicBezTo>
                    <a:pt x="2393445" y="578820"/>
                    <a:pt x="2389250" y="583016"/>
                    <a:pt x="2384074" y="583016"/>
                  </a:cubicBezTo>
                  <a:lnTo>
                    <a:pt x="9371" y="583016"/>
                  </a:lnTo>
                  <a:cubicBezTo>
                    <a:pt x="4196" y="583016"/>
                    <a:pt x="0" y="578820"/>
                    <a:pt x="0" y="573645"/>
                  </a:cubicBezTo>
                  <a:lnTo>
                    <a:pt x="0" y="9371"/>
                  </a:lnTo>
                  <a:cubicBezTo>
                    <a:pt x="0" y="4196"/>
                    <a:pt x="4196" y="0"/>
                    <a:pt x="9371" y="0"/>
                  </a:cubicBezTo>
                  <a:close/>
                </a:path>
              </a:pathLst>
            </a:custGeom>
            <a:solidFill>
              <a:srgbClr val="FFD230">
                <a:alpha val="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66279" y="4033754"/>
            <a:ext cx="9087612" cy="2213639"/>
            <a:chOff x="0" y="0"/>
            <a:chExt cx="2393445" cy="5830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9371" y="0"/>
                  </a:moveTo>
                  <a:lnTo>
                    <a:pt x="2384074" y="0"/>
                  </a:lnTo>
                  <a:cubicBezTo>
                    <a:pt x="2389250" y="0"/>
                    <a:pt x="2393445" y="4196"/>
                    <a:pt x="2393445" y="9371"/>
                  </a:cubicBezTo>
                  <a:lnTo>
                    <a:pt x="2393445" y="573645"/>
                  </a:lnTo>
                  <a:cubicBezTo>
                    <a:pt x="2393445" y="578820"/>
                    <a:pt x="2389250" y="583016"/>
                    <a:pt x="2384074" y="583016"/>
                  </a:cubicBezTo>
                  <a:lnTo>
                    <a:pt x="9371" y="583016"/>
                  </a:lnTo>
                  <a:cubicBezTo>
                    <a:pt x="4196" y="583016"/>
                    <a:pt x="0" y="578820"/>
                    <a:pt x="0" y="573645"/>
                  </a:cubicBezTo>
                  <a:lnTo>
                    <a:pt x="0" y="9371"/>
                  </a:lnTo>
                  <a:cubicBezTo>
                    <a:pt x="0" y="4196"/>
                    <a:pt x="4196" y="0"/>
                    <a:pt x="9371" y="0"/>
                  </a:cubicBezTo>
                  <a:close/>
                </a:path>
              </a:pathLst>
            </a:custGeom>
            <a:solidFill>
              <a:srgbClr val="FFD230">
                <a:alpha val="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66279" y="6609343"/>
            <a:ext cx="9087612" cy="2213639"/>
            <a:chOff x="0" y="0"/>
            <a:chExt cx="2393445" cy="5830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9371" y="0"/>
                  </a:moveTo>
                  <a:lnTo>
                    <a:pt x="2384074" y="0"/>
                  </a:lnTo>
                  <a:cubicBezTo>
                    <a:pt x="2389250" y="0"/>
                    <a:pt x="2393445" y="4196"/>
                    <a:pt x="2393445" y="9371"/>
                  </a:cubicBezTo>
                  <a:lnTo>
                    <a:pt x="2393445" y="573645"/>
                  </a:lnTo>
                  <a:cubicBezTo>
                    <a:pt x="2393445" y="578820"/>
                    <a:pt x="2389250" y="583016"/>
                    <a:pt x="2384074" y="583016"/>
                  </a:cubicBezTo>
                  <a:lnTo>
                    <a:pt x="9371" y="583016"/>
                  </a:lnTo>
                  <a:cubicBezTo>
                    <a:pt x="4196" y="583016"/>
                    <a:pt x="0" y="578820"/>
                    <a:pt x="0" y="573645"/>
                  </a:cubicBezTo>
                  <a:lnTo>
                    <a:pt x="0" y="9371"/>
                  </a:lnTo>
                  <a:cubicBezTo>
                    <a:pt x="0" y="4196"/>
                    <a:pt x="4196" y="0"/>
                    <a:pt x="9371" y="0"/>
                  </a:cubicBezTo>
                  <a:close/>
                </a:path>
              </a:pathLst>
            </a:custGeom>
            <a:solidFill>
              <a:srgbClr val="FFD230">
                <a:alpha val="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87031" y="1471830"/>
            <a:ext cx="211970" cy="2205827"/>
            <a:chOff x="0" y="0"/>
            <a:chExt cx="55828" cy="5809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87031" y="4041567"/>
            <a:ext cx="211970" cy="2205827"/>
            <a:chOff x="0" y="0"/>
            <a:chExt cx="55828" cy="5809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87031" y="6617156"/>
            <a:ext cx="211970" cy="2205827"/>
            <a:chOff x="0" y="0"/>
            <a:chExt cx="55828" cy="5809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228818" y="4496989"/>
            <a:ext cx="1026835" cy="985174"/>
          </a:xfrm>
          <a:custGeom>
            <a:avLst/>
            <a:gdLst/>
            <a:ahLst/>
            <a:cxnLst/>
            <a:rect l="l" t="t" r="r" b="b"/>
            <a:pathLst>
              <a:path w="1026835" h="985174">
                <a:moveTo>
                  <a:pt x="0" y="0"/>
                </a:moveTo>
                <a:lnTo>
                  <a:pt x="1026834" y="0"/>
                </a:lnTo>
                <a:lnTo>
                  <a:pt x="1026834" y="985174"/>
                </a:lnTo>
                <a:lnTo>
                  <a:pt x="0" y="985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228818" y="1938801"/>
            <a:ext cx="1026835" cy="1164275"/>
          </a:xfrm>
          <a:custGeom>
            <a:avLst/>
            <a:gdLst/>
            <a:ahLst/>
            <a:cxnLst/>
            <a:rect l="l" t="t" r="r" b="b"/>
            <a:pathLst>
              <a:path w="1026835" h="1164275">
                <a:moveTo>
                  <a:pt x="0" y="0"/>
                </a:moveTo>
                <a:lnTo>
                  <a:pt x="1026834" y="0"/>
                </a:lnTo>
                <a:lnTo>
                  <a:pt x="1026834" y="1164275"/>
                </a:lnTo>
                <a:lnTo>
                  <a:pt x="0" y="1164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86550" y="7304668"/>
            <a:ext cx="969102" cy="887907"/>
          </a:xfrm>
          <a:custGeom>
            <a:avLst/>
            <a:gdLst/>
            <a:ahLst/>
            <a:cxnLst/>
            <a:rect l="l" t="t" r="r" b="b"/>
            <a:pathLst>
              <a:path w="969102" h="887907">
                <a:moveTo>
                  <a:pt x="0" y="0"/>
                </a:moveTo>
                <a:lnTo>
                  <a:pt x="969102" y="0"/>
                </a:lnTo>
                <a:lnTo>
                  <a:pt x="969102" y="887908"/>
                </a:lnTo>
                <a:lnTo>
                  <a:pt x="0" y="887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598552" y="2324969"/>
            <a:ext cx="6430415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Directly support the agriculture into profitable and competitive  sector and nutrition security.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98552" y="5115905"/>
            <a:ext cx="6430415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Integrates climate-smart agriculture practices and strengthens early warning systems for climate resilience.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98552" y="7753742"/>
            <a:ext cx="643041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calls for sustainable food production resilience and best agricultural practices.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06024" y="1673244"/>
            <a:ext cx="5223221" cy="41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499" b="1" spc="394">
                <a:solidFill>
                  <a:srgbClr val="7D901A"/>
                </a:solidFill>
                <a:latin typeface="Poppins Bold"/>
                <a:ea typeface="Poppins Bold"/>
                <a:cs typeface="Poppins Bold"/>
                <a:sym typeface="Poppins Bold"/>
              </a:rPr>
              <a:t>Kenya Vision 2030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06024" y="4175216"/>
            <a:ext cx="6430415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499" b="1" spc="234">
                <a:solidFill>
                  <a:srgbClr val="7D901A"/>
                </a:solidFill>
                <a:latin typeface="Poppins Bold"/>
                <a:ea typeface="Poppins Bold"/>
                <a:cs typeface="Poppins Bold"/>
                <a:sym typeface="Poppins Bold"/>
              </a:rPr>
              <a:t>Kenya National Climate Change Action Plan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109" y="4430314"/>
            <a:ext cx="5389245" cy="6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Alignment with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4109" y="5159867"/>
            <a:ext cx="5610472" cy="13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Goals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06024" y="6819022"/>
            <a:ext cx="6639074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499" b="1" spc="234">
                <a:solidFill>
                  <a:srgbClr val="7D901A"/>
                </a:solidFill>
                <a:latin typeface="Poppins Bold"/>
                <a:ea typeface="Poppins Bold"/>
                <a:cs typeface="Poppins Bold"/>
                <a:sym typeface="Poppins Bold"/>
              </a:rPr>
              <a:t>UN Sustainable Development Goal: Zero Hunger</a:t>
            </a:r>
          </a:p>
        </p:txBody>
      </p:sp>
      <p:sp>
        <p:nvSpPr>
          <p:cNvPr id="33" name="Freeform 33"/>
          <p:cNvSpPr/>
          <p:nvPr/>
        </p:nvSpPr>
        <p:spPr>
          <a:xfrm>
            <a:off x="0" y="695864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0"/>
                </a:lnTo>
                <a:lnTo>
                  <a:pt x="0" y="2030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7259300" y="7446922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9400" y="751673"/>
            <a:ext cx="6957297" cy="13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Impact and Scalability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93900" y="6797055"/>
            <a:ext cx="331524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Increased Yields and Income.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94" y="3600450"/>
            <a:ext cx="3086100" cy="30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63" y="3600450"/>
            <a:ext cx="3086100" cy="30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752" y="3634307"/>
            <a:ext cx="3086100" cy="308610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H="1">
            <a:off x="-4727755" y="6218107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10" y="0"/>
                </a:moveTo>
                <a:lnTo>
                  <a:pt x="0" y="0"/>
                </a:lnTo>
                <a:lnTo>
                  <a:pt x="0" y="1272196"/>
                </a:lnTo>
                <a:lnTo>
                  <a:pt x="9455510" y="1272196"/>
                </a:lnTo>
                <a:lnTo>
                  <a:pt x="94555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3095" y="4823244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91504" y="2108596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06966" y="6797055"/>
            <a:ext cx="3367826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0" lvl="1" indent="-323845" algn="l">
              <a:lnSpc>
                <a:spcPts val="4199"/>
              </a:lnSpc>
              <a:buFont typeface="Arial"/>
              <a:buChar char="•"/>
            </a:pPr>
            <a:r>
              <a:rPr lang="en-US" sz="2999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Message </a:t>
            </a:r>
            <a:r>
              <a:rPr lang="en-US" sz="2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Reach and Engagement</a:t>
            </a:r>
          </a:p>
          <a:p>
            <a:pPr marL="0" lvl="0" indent="0" algn="just">
              <a:lnSpc>
                <a:spcPts val="2519"/>
              </a:lnSpc>
              <a:spcBef>
                <a:spcPct val="0"/>
              </a:spcBef>
            </a:pPr>
            <a:r>
              <a:rPr lang="en-US" sz="1799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53889" y="6854205"/>
            <a:ext cx="336782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0" lvl="1" indent="-323845" algn="just">
              <a:lnSpc>
                <a:spcPts val="4199"/>
              </a:lnSpc>
              <a:buFont typeface="Arial"/>
              <a:buChar char="•"/>
            </a:pPr>
            <a:r>
              <a:rPr lang="en-US" sz="2999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Behavior </a:t>
            </a:r>
            <a:r>
              <a:rPr lang="en-US" sz="2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 Rate</a:t>
            </a:r>
          </a:p>
          <a:p>
            <a:pPr algn="just">
              <a:lnSpc>
                <a:spcPts val="4199"/>
              </a:lnSpc>
            </a:pPr>
            <a:endParaRPr lang="en-US" sz="2999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72557" y="2318513"/>
            <a:ext cx="10270983" cy="12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FarmBotika promises a successful, significant and quantifiable boost yields, incomes and resilience for target farmers. For 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38662" y="3882264"/>
            <a:ext cx="13068529" cy="197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399"/>
              </a:lnSpc>
            </a:pPr>
            <a:r>
              <a:rPr lang="en-US" sz="15999" b="1" dirty="0">
                <a:solidFill>
                  <a:srgbClr val="FFD230"/>
                </a:solidFill>
                <a:latin typeface="Magnolia Script" panose="020B0604020202020204" charset="0"/>
                <a:ea typeface="Montserrat Bold"/>
                <a:cs typeface="Montserrat Bold"/>
                <a:sym typeface="Montserrat Bold"/>
              </a:rPr>
              <a:t>Thank</a:t>
            </a:r>
            <a:r>
              <a:rPr lang="en-US" sz="15999" b="1" dirty="0">
                <a:solidFill>
                  <a:srgbClr val="FFD2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999" b="1" dirty="0">
                <a:solidFill>
                  <a:srgbClr val="FFD230"/>
                </a:solidFill>
                <a:latin typeface="Magnolia Script" panose="020B0604020202020204" charset="0"/>
                <a:ea typeface="Montserrat Bold"/>
                <a:cs typeface="Montserrat Bold"/>
                <a:sym typeface="Montserrat Bold"/>
              </a:rPr>
              <a:t>You.</a:t>
            </a:r>
          </a:p>
        </p:txBody>
      </p:sp>
      <p:sp>
        <p:nvSpPr>
          <p:cNvPr id="4" name="Freeform 4"/>
          <p:cNvSpPr/>
          <p:nvPr/>
        </p:nvSpPr>
        <p:spPr>
          <a:xfrm>
            <a:off x="2024221" y="7200718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1"/>
                </a:lnTo>
                <a:lnTo>
                  <a:pt x="0" y="2583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87757" y="4843388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626337" flipH="1" flipV="1">
            <a:off x="5475442" y="448322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838662" y="-63609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09" y="0"/>
                </a:moveTo>
                <a:lnTo>
                  <a:pt x="0" y="0"/>
                </a:lnTo>
                <a:lnTo>
                  <a:pt x="0" y="1272196"/>
                </a:lnTo>
                <a:lnTo>
                  <a:pt x="9455509" y="1272196"/>
                </a:lnTo>
                <a:lnTo>
                  <a:pt x="94555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78328" y="-1257679"/>
            <a:ext cx="10247373" cy="1024737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144000" y="9650902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09" y="0"/>
                </a:lnTo>
                <a:lnTo>
                  <a:pt x="9455509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85476" y="8635422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5" y="0"/>
                </a:lnTo>
                <a:lnTo>
                  <a:pt x="1699005" y="2030960"/>
                </a:lnTo>
                <a:lnTo>
                  <a:pt x="0" y="2030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26501" y="4516524"/>
            <a:ext cx="6957297" cy="426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Meshack Ochieng’ – Team Lead</a:t>
            </a:r>
          </a:p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Philip Simiyu – UX/UI Designer</a:t>
            </a:r>
          </a:p>
          <a:p>
            <a:pPr algn="just">
              <a:lnSpc>
                <a:spcPts val="4199"/>
              </a:lnSpc>
            </a:pPr>
            <a:r>
              <a:rPr lang="en-US" sz="2999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Elsie </a:t>
            </a:r>
            <a:r>
              <a:rPr lang="en-US" sz="2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Wanjiku</a:t>
            </a: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UX/UI Designer</a:t>
            </a:r>
          </a:p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Nicholas </a:t>
            </a:r>
            <a:r>
              <a:rPr lang="en-US" sz="2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Mwangi</a:t>
            </a: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ML Engineer</a:t>
            </a:r>
          </a:p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Brian </a:t>
            </a:r>
            <a:r>
              <a:rPr lang="en-US" sz="2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Kipkirui</a:t>
            </a: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Backend Engineer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Ian Mandila – </a:t>
            </a:r>
            <a:r>
              <a:rPr lang="en-US" sz="2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IoT</a:t>
            </a:r>
            <a:r>
              <a:rPr lang="en-US" sz="29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Expert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Maureen </a:t>
            </a:r>
            <a:r>
              <a:rPr lang="en-US" sz="2999" u="none" strike="noStrik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Nkatha</a:t>
            </a:r>
            <a:r>
              <a:rPr lang="en-US" sz="2999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Data Scientist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 Emmanuel – </a:t>
            </a:r>
            <a:r>
              <a:rPr lang="en-US" sz="2999" u="none" strike="noStrik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IoT</a:t>
            </a:r>
            <a:r>
              <a:rPr lang="en-US" sz="2999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Engineer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6501" y="3348569"/>
            <a:ext cx="6957297" cy="66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9" name="Freeform 9"/>
          <p:cNvSpPr/>
          <p:nvPr/>
        </p:nvSpPr>
        <p:spPr>
          <a:xfrm>
            <a:off x="15820129" y="993758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027" y="4052880"/>
            <a:ext cx="4459387" cy="2801325"/>
            <a:chOff x="0" y="0"/>
            <a:chExt cx="639907" cy="401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907" cy="401981"/>
            </a:xfrm>
            <a:custGeom>
              <a:avLst/>
              <a:gdLst/>
              <a:ahLst/>
              <a:cxnLst/>
              <a:rect l="l" t="t" r="r" b="b"/>
              <a:pathLst>
                <a:path w="639907" h="401981">
                  <a:moveTo>
                    <a:pt x="39930" y="0"/>
                  </a:moveTo>
                  <a:lnTo>
                    <a:pt x="599977" y="0"/>
                  </a:lnTo>
                  <a:cubicBezTo>
                    <a:pt x="610567" y="0"/>
                    <a:pt x="620723" y="4207"/>
                    <a:pt x="628212" y="11695"/>
                  </a:cubicBezTo>
                  <a:cubicBezTo>
                    <a:pt x="635700" y="19184"/>
                    <a:pt x="639907" y="29340"/>
                    <a:pt x="639907" y="39930"/>
                  </a:cubicBezTo>
                  <a:lnTo>
                    <a:pt x="639907" y="362050"/>
                  </a:lnTo>
                  <a:cubicBezTo>
                    <a:pt x="639907" y="372641"/>
                    <a:pt x="635700" y="382797"/>
                    <a:pt x="628212" y="390285"/>
                  </a:cubicBezTo>
                  <a:cubicBezTo>
                    <a:pt x="620723" y="397774"/>
                    <a:pt x="610567" y="401981"/>
                    <a:pt x="599977" y="401981"/>
                  </a:cubicBezTo>
                  <a:lnTo>
                    <a:pt x="39930" y="401981"/>
                  </a:lnTo>
                  <a:cubicBezTo>
                    <a:pt x="29340" y="401981"/>
                    <a:pt x="19184" y="397774"/>
                    <a:pt x="11695" y="390285"/>
                  </a:cubicBezTo>
                  <a:cubicBezTo>
                    <a:pt x="4207" y="382797"/>
                    <a:pt x="0" y="372641"/>
                    <a:pt x="0" y="362050"/>
                  </a:cubicBezTo>
                  <a:lnTo>
                    <a:pt x="0" y="39930"/>
                  </a:lnTo>
                  <a:cubicBezTo>
                    <a:pt x="0" y="29340"/>
                    <a:pt x="4207" y="19184"/>
                    <a:pt x="11695" y="11695"/>
                  </a:cubicBezTo>
                  <a:cubicBezTo>
                    <a:pt x="19184" y="4207"/>
                    <a:pt x="29340" y="0"/>
                    <a:pt x="39930" y="0"/>
                  </a:cubicBezTo>
                  <a:close/>
                </a:path>
              </a:pathLst>
            </a:custGeom>
            <a:blipFill>
              <a:blip r:embed="rId2"/>
              <a:stretch>
                <a:fillRect t="-3029" b="-3029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840078" y="4052880"/>
            <a:ext cx="4459387" cy="2801325"/>
            <a:chOff x="0" y="0"/>
            <a:chExt cx="639907" cy="401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907" cy="401981"/>
            </a:xfrm>
            <a:custGeom>
              <a:avLst/>
              <a:gdLst/>
              <a:ahLst/>
              <a:cxnLst/>
              <a:rect l="l" t="t" r="r" b="b"/>
              <a:pathLst>
                <a:path w="639907" h="401981">
                  <a:moveTo>
                    <a:pt x="39930" y="0"/>
                  </a:moveTo>
                  <a:lnTo>
                    <a:pt x="599977" y="0"/>
                  </a:lnTo>
                  <a:cubicBezTo>
                    <a:pt x="610567" y="0"/>
                    <a:pt x="620723" y="4207"/>
                    <a:pt x="628212" y="11695"/>
                  </a:cubicBezTo>
                  <a:cubicBezTo>
                    <a:pt x="635700" y="19184"/>
                    <a:pt x="639907" y="29340"/>
                    <a:pt x="639907" y="39930"/>
                  </a:cubicBezTo>
                  <a:lnTo>
                    <a:pt x="639907" y="362050"/>
                  </a:lnTo>
                  <a:cubicBezTo>
                    <a:pt x="639907" y="372641"/>
                    <a:pt x="635700" y="382797"/>
                    <a:pt x="628212" y="390285"/>
                  </a:cubicBezTo>
                  <a:cubicBezTo>
                    <a:pt x="620723" y="397774"/>
                    <a:pt x="610567" y="401981"/>
                    <a:pt x="599977" y="401981"/>
                  </a:cubicBezTo>
                  <a:lnTo>
                    <a:pt x="39930" y="401981"/>
                  </a:lnTo>
                  <a:cubicBezTo>
                    <a:pt x="29340" y="401981"/>
                    <a:pt x="19184" y="397774"/>
                    <a:pt x="11695" y="390285"/>
                  </a:cubicBezTo>
                  <a:cubicBezTo>
                    <a:pt x="4207" y="382797"/>
                    <a:pt x="0" y="372641"/>
                    <a:pt x="0" y="362050"/>
                  </a:cubicBezTo>
                  <a:lnTo>
                    <a:pt x="0" y="39930"/>
                  </a:lnTo>
                  <a:cubicBezTo>
                    <a:pt x="0" y="29340"/>
                    <a:pt x="4207" y="19184"/>
                    <a:pt x="11695" y="11695"/>
                  </a:cubicBezTo>
                  <a:cubicBezTo>
                    <a:pt x="19184" y="4207"/>
                    <a:pt x="29340" y="0"/>
                    <a:pt x="39930" y="0"/>
                  </a:cubicBezTo>
                  <a:close/>
                </a:path>
              </a:pathLst>
            </a:custGeom>
            <a:blipFill>
              <a:blip r:embed="rId3"/>
              <a:stretch>
                <a:fillRect t="-3029" b="-3029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312130" y="4052880"/>
            <a:ext cx="4459387" cy="2801325"/>
            <a:chOff x="0" y="0"/>
            <a:chExt cx="639907" cy="4019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9907" cy="401981"/>
            </a:xfrm>
            <a:custGeom>
              <a:avLst/>
              <a:gdLst/>
              <a:ahLst/>
              <a:cxnLst/>
              <a:rect l="l" t="t" r="r" b="b"/>
              <a:pathLst>
                <a:path w="639907" h="401981">
                  <a:moveTo>
                    <a:pt x="39930" y="0"/>
                  </a:moveTo>
                  <a:lnTo>
                    <a:pt x="599977" y="0"/>
                  </a:lnTo>
                  <a:cubicBezTo>
                    <a:pt x="610567" y="0"/>
                    <a:pt x="620723" y="4207"/>
                    <a:pt x="628212" y="11695"/>
                  </a:cubicBezTo>
                  <a:cubicBezTo>
                    <a:pt x="635700" y="19184"/>
                    <a:pt x="639907" y="29340"/>
                    <a:pt x="639907" y="39930"/>
                  </a:cubicBezTo>
                  <a:lnTo>
                    <a:pt x="639907" y="362050"/>
                  </a:lnTo>
                  <a:cubicBezTo>
                    <a:pt x="639907" y="372641"/>
                    <a:pt x="635700" y="382797"/>
                    <a:pt x="628212" y="390285"/>
                  </a:cubicBezTo>
                  <a:cubicBezTo>
                    <a:pt x="620723" y="397774"/>
                    <a:pt x="610567" y="401981"/>
                    <a:pt x="599977" y="401981"/>
                  </a:cubicBezTo>
                  <a:lnTo>
                    <a:pt x="39930" y="401981"/>
                  </a:lnTo>
                  <a:cubicBezTo>
                    <a:pt x="29340" y="401981"/>
                    <a:pt x="19184" y="397774"/>
                    <a:pt x="11695" y="390285"/>
                  </a:cubicBezTo>
                  <a:cubicBezTo>
                    <a:pt x="4207" y="382797"/>
                    <a:pt x="0" y="372641"/>
                    <a:pt x="0" y="362050"/>
                  </a:cubicBezTo>
                  <a:lnTo>
                    <a:pt x="0" y="39930"/>
                  </a:lnTo>
                  <a:cubicBezTo>
                    <a:pt x="0" y="29340"/>
                    <a:pt x="4207" y="19184"/>
                    <a:pt x="11695" y="11695"/>
                  </a:cubicBezTo>
                  <a:cubicBezTo>
                    <a:pt x="19184" y="4207"/>
                    <a:pt x="29340" y="0"/>
                    <a:pt x="39930" y="0"/>
                  </a:cubicBezTo>
                  <a:close/>
                </a:path>
              </a:pathLst>
            </a:custGeom>
            <a:blipFill>
              <a:blip r:embed="rId4"/>
              <a:stretch>
                <a:fillRect l="-6800" r="-680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 flipH="1">
            <a:off x="-4727755" y="6218107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10" y="0"/>
                </a:moveTo>
                <a:lnTo>
                  <a:pt x="0" y="0"/>
                </a:lnTo>
                <a:lnTo>
                  <a:pt x="0" y="1272196"/>
                </a:lnTo>
                <a:lnTo>
                  <a:pt x="9455510" y="1272196"/>
                </a:lnTo>
                <a:lnTo>
                  <a:pt x="94555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9707" y="9277575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0"/>
                </a:lnTo>
                <a:lnTo>
                  <a:pt x="0" y="2030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60212" y="-405545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39767" y="1297865"/>
            <a:ext cx="6957297" cy="66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480" y="7813731"/>
            <a:ext cx="4459387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just">
              <a:lnSpc>
                <a:spcPts val="3499"/>
              </a:lnSpc>
              <a:buFont typeface="Arial"/>
              <a:buChar char="•"/>
            </a:pPr>
            <a:r>
              <a:rPr lang="en-US" sz="2499" spc="-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Unpredictable weather reduces crop yield.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9210" y="7199830"/>
            <a:ext cx="347864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Climate Change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2789" y="7822621"/>
            <a:ext cx="4459387" cy="4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just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real-time soil data.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1645" y="7199830"/>
            <a:ext cx="347864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Soil Degradation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6126" y="7813731"/>
            <a:ext cx="4459387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3" lvl="1" indent="-269871" algn="just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Delayed pest detection harms crops.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80569" y="7199830"/>
            <a:ext cx="347864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Pests and Diseases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6112" y="2415467"/>
            <a:ext cx="15309715" cy="115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Smallholder farmers in rural areas face persistent, interconnected challenges—from unpredictable weather and degraded soil health to delayed pest detection—each limiting productivity, driving up costs, and threatening food security.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0371" y="0"/>
            <a:ext cx="9443907" cy="10646407"/>
            <a:chOff x="0" y="0"/>
            <a:chExt cx="1097331" cy="1237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7331" cy="1237055"/>
            </a:xfrm>
            <a:custGeom>
              <a:avLst/>
              <a:gdLst/>
              <a:ahLst/>
              <a:cxnLst/>
              <a:rect l="l" t="t" r="r" b="b"/>
              <a:pathLst>
                <a:path w="1097331" h="1237055">
                  <a:moveTo>
                    <a:pt x="203200" y="0"/>
                  </a:moveTo>
                  <a:lnTo>
                    <a:pt x="1097331" y="0"/>
                  </a:lnTo>
                  <a:lnTo>
                    <a:pt x="894131" y="1237055"/>
                  </a:lnTo>
                  <a:lnTo>
                    <a:pt x="0" y="123705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5440" b="-544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51962" y="7966684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2"/>
                </a:lnTo>
                <a:lnTo>
                  <a:pt x="0" y="25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66939" y="798068"/>
            <a:ext cx="4893034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02676" y="6884725"/>
            <a:ext cx="6957297" cy="96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1" lvl="1" indent="-302256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AI-Driven weather forecasting for precise predictions.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74076" y="5079822"/>
            <a:ext cx="6042822" cy="13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5" lvl="1" indent="-431792" algn="just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AI-Driven Weather Forecasting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6146836" y="2246876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602676" y="2144271"/>
            <a:ext cx="6957297" cy="215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0" lvl="1" indent="-334640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FarmBotika delivers AI-powered, localized crop, soil, and weather insights directly to farmers via SMS and USSD.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4221" y="8309031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1"/>
                </a:lnTo>
                <a:lnTo>
                  <a:pt x="0" y="2583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146836" y="1926201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0636" y="295272"/>
            <a:ext cx="6042822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spc="52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IoT-Driven Soil Health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0371" y="0"/>
            <a:ext cx="9443907" cy="10646407"/>
            <a:chOff x="0" y="0"/>
            <a:chExt cx="1097331" cy="1237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7331" cy="1237055"/>
            </a:xfrm>
            <a:custGeom>
              <a:avLst/>
              <a:gdLst/>
              <a:ahLst/>
              <a:cxnLst/>
              <a:rect l="l" t="t" r="r" b="b"/>
              <a:pathLst>
                <a:path w="1097331" h="1237055">
                  <a:moveTo>
                    <a:pt x="203200" y="0"/>
                  </a:moveTo>
                  <a:lnTo>
                    <a:pt x="1097331" y="0"/>
                  </a:lnTo>
                  <a:lnTo>
                    <a:pt x="894131" y="1237055"/>
                  </a:lnTo>
                  <a:lnTo>
                    <a:pt x="0" y="123705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4250" r="-6515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51962" y="7966684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2"/>
                </a:lnTo>
                <a:lnTo>
                  <a:pt x="0" y="25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31176" y="5266053"/>
            <a:ext cx="695729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9" lvl="1" indent="-345435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ML vision detect </a:t>
            </a:r>
            <a:r>
              <a:rPr lang="en-US" sz="3199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pest and diseases </a:t>
            </a:r>
            <a:r>
              <a:rPr lang="en-US" sz="31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fields.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31176" y="2968289"/>
            <a:ext cx="6042822" cy="13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AI-Driven Pests and Diseases control</a:t>
            </a:r>
          </a:p>
        </p:txBody>
      </p:sp>
      <p:sp>
        <p:nvSpPr>
          <p:cNvPr id="8" name="Freeform 8"/>
          <p:cNvSpPr/>
          <p:nvPr/>
        </p:nvSpPr>
        <p:spPr>
          <a:xfrm flipH="1" flipV="1">
            <a:off x="15718211" y="2430815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0"/>
                </a:moveTo>
                <a:lnTo>
                  <a:pt x="0" y="2021100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0854" y="6560764"/>
            <a:ext cx="1070579" cy="1070579"/>
          </a:xfrm>
          <a:custGeom>
            <a:avLst/>
            <a:gdLst/>
            <a:ahLst/>
            <a:cxnLst/>
            <a:rect l="l" t="t" r="r" b="b"/>
            <a:pathLst>
              <a:path w="1070579" h="1070579">
                <a:moveTo>
                  <a:pt x="0" y="0"/>
                </a:moveTo>
                <a:lnTo>
                  <a:pt x="1070579" y="0"/>
                </a:lnTo>
                <a:lnTo>
                  <a:pt x="1070579" y="1070578"/>
                </a:lnTo>
                <a:lnTo>
                  <a:pt x="0" y="107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314729">
            <a:off x="11012968" y="2277358"/>
            <a:ext cx="1171044" cy="1812060"/>
          </a:xfrm>
          <a:custGeom>
            <a:avLst/>
            <a:gdLst/>
            <a:ahLst/>
            <a:cxnLst/>
            <a:rect l="l" t="t" r="r" b="b"/>
            <a:pathLst>
              <a:path w="1171044" h="1812060">
                <a:moveTo>
                  <a:pt x="0" y="0"/>
                </a:moveTo>
                <a:lnTo>
                  <a:pt x="1171044" y="0"/>
                </a:lnTo>
                <a:lnTo>
                  <a:pt x="1171044" y="1812061"/>
                </a:lnTo>
                <a:lnTo>
                  <a:pt x="0" y="181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84430" y="4422774"/>
            <a:ext cx="5919139" cy="137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FarmBotika is Unique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2738" y="3288164"/>
            <a:ext cx="3907971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Journey through the farming process</a:t>
            </a:r>
          </a:p>
        </p:txBody>
      </p:sp>
      <p:sp>
        <p:nvSpPr>
          <p:cNvPr id="6" name="Freeform 6"/>
          <p:cNvSpPr/>
          <p:nvPr/>
        </p:nvSpPr>
        <p:spPr>
          <a:xfrm rot="3749577">
            <a:off x="6298751" y="5918661"/>
            <a:ext cx="1171044" cy="1812060"/>
          </a:xfrm>
          <a:custGeom>
            <a:avLst/>
            <a:gdLst/>
            <a:ahLst/>
            <a:cxnLst/>
            <a:rect l="l" t="t" r="r" b="b"/>
            <a:pathLst>
              <a:path w="1171044" h="1812060">
                <a:moveTo>
                  <a:pt x="0" y="0"/>
                </a:moveTo>
                <a:lnTo>
                  <a:pt x="1171044" y="0"/>
                </a:lnTo>
                <a:lnTo>
                  <a:pt x="1171044" y="1812060"/>
                </a:lnTo>
                <a:lnTo>
                  <a:pt x="0" y="181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164884" flipH="1">
            <a:off x="6649130" y="2268183"/>
            <a:ext cx="1171044" cy="1812060"/>
          </a:xfrm>
          <a:custGeom>
            <a:avLst/>
            <a:gdLst/>
            <a:ahLst/>
            <a:cxnLst/>
            <a:rect l="l" t="t" r="r" b="b"/>
            <a:pathLst>
              <a:path w="1171044" h="1812060">
                <a:moveTo>
                  <a:pt x="1171044" y="0"/>
                </a:moveTo>
                <a:lnTo>
                  <a:pt x="0" y="0"/>
                </a:lnTo>
                <a:lnTo>
                  <a:pt x="0" y="1812060"/>
                </a:lnTo>
                <a:lnTo>
                  <a:pt x="1171044" y="1812060"/>
                </a:lnTo>
                <a:lnTo>
                  <a:pt x="11710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75180" flipH="1">
            <a:off x="10643924" y="5948175"/>
            <a:ext cx="1171044" cy="1812060"/>
          </a:xfrm>
          <a:custGeom>
            <a:avLst/>
            <a:gdLst/>
            <a:ahLst/>
            <a:cxnLst/>
            <a:rect l="l" t="t" r="r" b="b"/>
            <a:pathLst>
              <a:path w="1171044" h="1812060">
                <a:moveTo>
                  <a:pt x="1171044" y="0"/>
                </a:moveTo>
                <a:lnTo>
                  <a:pt x="0" y="0"/>
                </a:lnTo>
                <a:lnTo>
                  <a:pt x="0" y="1812060"/>
                </a:lnTo>
                <a:lnTo>
                  <a:pt x="1171044" y="1812060"/>
                </a:lnTo>
                <a:lnTo>
                  <a:pt x="11710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3596268" y="24879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10" y="0"/>
                </a:lnTo>
                <a:lnTo>
                  <a:pt x="9455510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-4727755" y="6218107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10" y="0"/>
                </a:moveTo>
                <a:lnTo>
                  <a:pt x="0" y="0"/>
                </a:lnTo>
                <a:lnTo>
                  <a:pt x="0" y="1272196"/>
                </a:lnTo>
                <a:lnTo>
                  <a:pt x="9455510" y="1272196"/>
                </a:lnTo>
                <a:lnTo>
                  <a:pt x="94555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8948" y="7966684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2"/>
                </a:lnTo>
                <a:lnTo>
                  <a:pt x="0" y="258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5563352" y="286755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1"/>
                </a:moveTo>
                <a:lnTo>
                  <a:pt x="0" y="2021101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1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10883" y="1816638"/>
            <a:ext cx="1290550" cy="1290550"/>
          </a:xfrm>
          <a:custGeom>
            <a:avLst/>
            <a:gdLst/>
            <a:ahLst/>
            <a:cxnLst/>
            <a:rect l="l" t="t" r="r" b="b"/>
            <a:pathLst>
              <a:path w="1290550" h="1290550">
                <a:moveTo>
                  <a:pt x="0" y="0"/>
                </a:moveTo>
                <a:lnTo>
                  <a:pt x="1290550" y="0"/>
                </a:lnTo>
                <a:lnTo>
                  <a:pt x="1290550" y="1290551"/>
                </a:lnTo>
                <a:lnTo>
                  <a:pt x="0" y="12905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89506" y="1669152"/>
            <a:ext cx="2694436" cy="1523325"/>
          </a:xfrm>
          <a:custGeom>
            <a:avLst/>
            <a:gdLst/>
            <a:ahLst/>
            <a:cxnLst/>
            <a:rect l="l" t="t" r="r" b="b"/>
            <a:pathLst>
              <a:path w="2694436" h="1523325">
                <a:moveTo>
                  <a:pt x="0" y="0"/>
                </a:moveTo>
                <a:lnTo>
                  <a:pt x="2694436" y="0"/>
                </a:lnTo>
                <a:lnTo>
                  <a:pt x="2694436" y="1523325"/>
                </a:lnTo>
                <a:lnTo>
                  <a:pt x="0" y="1523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89506" y="5337018"/>
            <a:ext cx="2573841" cy="2573841"/>
          </a:xfrm>
          <a:custGeom>
            <a:avLst/>
            <a:gdLst/>
            <a:ahLst/>
            <a:cxnLst/>
            <a:rect l="l" t="t" r="r" b="b"/>
            <a:pathLst>
              <a:path w="2573841" h="2573841">
                <a:moveTo>
                  <a:pt x="0" y="0"/>
                </a:moveTo>
                <a:lnTo>
                  <a:pt x="2573841" y="0"/>
                </a:lnTo>
                <a:lnTo>
                  <a:pt x="2573841" y="2573841"/>
                </a:lnTo>
                <a:lnTo>
                  <a:pt x="0" y="25738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810240" y="3288164"/>
            <a:ext cx="3907971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Internet connectivity needed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2738" y="7813731"/>
            <a:ext cx="3907971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Supports diverse local languages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12158" y="7813731"/>
            <a:ext cx="3907971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74933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Small-local farmer customization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6943" y="2231656"/>
            <a:ext cx="7603717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4362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FarmBotika Target Users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92362" y="3790950"/>
            <a:ext cx="7758785" cy="198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97"/>
              </a:lnSpc>
              <a:spcBef>
                <a:spcPct val="0"/>
              </a:spcBef>
            </a:pPr>
            <a:r>
              <a:rPr lang="en-US" sz="242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Smallholder Farmers in Low-Connectivity Areas.</a:t>
            </a:r>
          </a:p>
          <a:p>
            <a:pPr algn="l">
              <a:lnSpc>
                <a:spcPts val="2977"/>
              </a:lnSpc>
              <a:spcBef>
                <a:spcPct val="0"/>
              </a:spcBef>
            </a:pPr>
            <a:endParaRPr lang="en-US" sz="2426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just">
              <a:lnSpc>
                <a:spcPts val="3117"/>
              </a:lnSpc>
              <a:spcBef>
                <a:spcPct val="0"/>
              </a:spcBef>
            </a:pPr>
            <a:endParaRPr lang="en-US" sz="2426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just">
              <a:lnSpc>
                <a:spcPts val="3117"/>
              </a:lnSpc>
              <a:spcBef>
                <a:spcPct val="0"/>
              </a:spcBef>
            </a:pPr>
            <a:endParaRPr lang="en-US" sz="2426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92362" y="5267920"/>
            <a:ext cx="6710469" cy="114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6"/>
              </a:lnSpc>
            </a:pPr>
            <a:r>
              <a:rPr lang="en-US" sz="252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Extension Agents / Agro-Dealers</a:t>
            </a:r>
          </a:p>
          <a:p>
            <a:pPr algn="l">
              <a:lnSpc>
                <a:spcPts val="2976"/>
              </a:lnSpc>
            </a:pPr>
            <a:endParaRPr lang="en-US" sz="252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just">
              <a:lnSpc>
                <a:spcPts val="2696"/>
              </a:lnSpc>
              <a:spcBef>
                <a:spcPct val="0"/>
              </a:spcBef>
            </a:pPr>
            <a:endParaRPr lang="en-US" sz="252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699469"/>
            <a:ext cx="7422902" cy="4114800"/>
            <a:chOff x="0" y="0"/>
            <a:chExt cx="1065161" cy="590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5161" cy="590460"/>
            </a:xfrm>
            <a:custGeom>
              <a:avLst/>
              <a:gdLst/>
              <a:ahLst/>
              <a:cxnLst/>
              <a:rect l="l" t="t" r="r" b="b"/>
              <a:pathLst>
                <a:path w="1065161" h="590460">
                  <a:moveTo>
                    <a:pt x="23988" y="0"/>
                  </a:moveTo>
                  <a:lnTo>
                    <a:pt x="1041173" y="0"/>
                  </a:lnTo>
                  <a:cubicBezTo>
                    <a:pt x="1047535" y="0"/>
                    <a:pt x="1053637" y="2527"/>
                    <a:pt x="1058135" y="7026"/>
                  </a:cubicBezTo>
                  <a:cubicBezTo>
                    <a:pt x="1062634" y="11525"/>
                    <a:pt x="1065161" y="17626"/>
                    <a:pt x="1065161" y="23988"/>
                  </a:cubicBezTo>
                  <a:lnTo>
                    <a:pt x="1065161" y="566471"/>
                  </a:lnTo>
                  <a:cubicBezTo>
                    <a:pt x="1065161" y="579720"/>
                    <a:pt x="1054421" y="590460"/>
                    <a:pt x="1041173" y="590460"/>
                  </a:cubicBezTo>
                  <a:lnTo>
                    <a:pt x="23988" y="590460"/>
                  </a:lnTo>
                  <a:cubicBezTo>
                    <a:pt x="17626" y="590460"/>
                    <a:pt x="11525" y="587933"/>
                    <a:pt x="7026" y="583434"/>
                  </a:cubicBezTo>
                  <a:cubicBezTo>
                    <a:pt x="2527" y="578935"/>
                    <a:pt x="0" y="572834"/>
                    <a:pt x="0" y="566471"/>
                  </a:cubicBezTo>
                  <a:lnTo>
                    <a:pt x="0" y="23988"/>
                  </a:lnTo>
                  <a:cubicBezTo>
                    <a:pt x="0" y="17626"/>
                    <a:pt x="2527" y="11525"/>
                    <a:pt x="7026" y="7026"/>
                  </a:cubicBezTo>
                  <a:cubicBezTo>
                    <a:pt x="11525" y="2527"/>
                    <a:pt x="17626" y="0"/>
                    <a:pt x="23988" y="0"/>
                  </a:cubicBezTo>
                  <a:close/>
                </a:path>
              </a:pathLst>
            </a:custGeom>
            <a:blipFill>
              <a:blip r:embed="rId2"/>
              <a:stretch>
                <a:fillRect t="-10022" b="-10022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8908802" y="3632794"/>
            <a:ext cx="829644" cy="66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7F98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08802" y="5076825"/>
            <a:ext cx="829644" cy="66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7F98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02.</a:t>
            </a:r>
          </a:p>
        </p:txBody>
      </p:sp>
      <p:sp>
        <p:nvSpPr>
          <p:cNvPr id="9" name="Freeform 9"/>
          <p:cNvSpPr/>
          <p:nvPr/>
        </p:nvSpPr>
        <p:spPr>
          <a:xfrm>
            <a:off x="9144000" y="9650902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09" y="0"/>
                </a:lnTo>
                <a:lnTo>
                  <a:pt x="9455509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311509" y="-747963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9455509" y="0"/>
                </a:moveTo>
                <a:lnTo>
                  <a:pt x="0" y="0"/>
                </a:lnTo>
                <a:lnTo>
                  <a:pt x="0" y="1272196"/>
                </a:lnTo>
                <a:lnTo>
                  <a:pt x="9455509" y="1272196"/>
                </a:lnTo>
                <a:lnTo>
                  <a:pt x="94555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843" y="8359286"/>
            <a:ext cx="1969714" cy="2583231"/>
          </a:xfrm>
          <a:custGeom>
            <a:avLst/>
            <a:gdLst/>
            <a:ahLst/>
            <a:cxnLst/>
            <a:rect l="l" t="t" r="r" b="b"/>
            <a:pathLst>
              <a:path w="1969714" h="2583231">
                <a:moveTo>
                  <a:pt x="0" y="0"/>
                </a:moveTo>
                <a:lnTo>
                  <a:pt x="1969714" y="0"/>
                </a:lnTo>
                <a:lnTo>
                  <a:pt x="1969714" y="2583232"/>
                </a:lnTo>
                <a:lnTo>
                  <a:pt x="0" y="25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6233164" y="286755"/>
            <a:ext cx="1541089" cy="2021100"/>
          </a:xfrm>
          <a:custGeom>
            <a:avLst/>
            <a:gdLst/>
            <a:ahLst/>
            <a:cxnLst/>
            <a:rect l="l" t="t" r="r" b="b"/>
            <a:pathLst>
              <a:path w="1541089" h="2021100">
                <a:moveTo>
                  <a:pt x="1541089" y="2021101"/>
                </a:moveTo>
                <a:lnTo>
                  <a:pt x="0" y="2021101"/>
                </a:lnTo>
                <a:lnTo>
                  <a:pt x="0" y="0"/>
                </a:lnTo>
                <a:lnTo>
                  <a:pt x="1541089" y="0"/>
                </a:lnTo>
                <a:lnTo>
                  <a:pt x="1541089" y="202110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908802" y="6586822"/>
            <a:ext cx="829644" cy="66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7F98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92362" y="6733518"/>
            <a:ext cx="6710469" cy="40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96"/>
              </a:lnSpc>
              <a:spcBef>
                <a:spcPct val="0"/>
              </a:spcBef>
            </a:pPr>
            <a:r>
              <a:rPr lang="en-US" sz="242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Non-Governmental Organizations (NGOs)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271947">
            <a:off x="-2815005" y="3094766"/>
            <a:ext cx="18258687" cy="12535936"/>
            <a:chOff x="0" y="0"/>
            <a:chExt cx="986504" cy="677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504" cy="677308"/>
            </a:xfrm>
            <a:custGeom>
              <a:avLst/>
              <a:gdLst/>
              <a:ahLst/>
              <a:cxnLst/>
              <a:rect l="l" t="t" r="r" b="b"/>
              <a:pathLst>
                <a:path w="986504" h="677308">
                  <a:moveTo>
                    <a:pt x="493252" y="0"/>
                  </a:moveTo>
                  <a:cubicBezTo>
                    <a:pt x="220836" y="0"/>
                    <a:pt x="0" y="151621"/>
                    <a:pt x="0" y="338654"/>
                  </a:cubicBezTo>
                  <a:cubicBezTo>
                    <a:pt x="0" y="525687"/>
                    <a:pt x="220836" y="677308"/>
                    <a:pt x="493252" y="677308"/>
                  </a:cubicBezTo>
                  <a:cubicBezTo>
                    <a:pt x="765668" y="677308"/>
                    <a:pt x="986504" y="525687"/>
                    <a:pt x="986504" y="338654"/>
                  </a:cubicBezTo>
                  <a:cubicBezTo>
                    <a:pt x="986504" y="15162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2B2B2B">
                      <a:alpha val="100000"/>
                    </a:srgbClr>
                  </a:gs>
                  <a:gs pos="100000">
                    <a:srgbClr val="69BC4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92485" y="15873"/>
              <a:ext cx="801534" cy="597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56329" y="2856362"/>
            <a:ext cx="1055766" cy="10557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10335" y="5088548"/>
            <a:ext cx="1055766" cy="10557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9433" y="3333152"/>
            <a:ext cx="1055766" cy="10557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32541" y="2646292"/>
            <a:ext cx="1055766" cy="10557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BB4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9114" y="4659603"/>
            <a:ext cx="2611094" cy="185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</a:p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Tailwind CSS</a:t>
            </a:r>
          </a:p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99890" y="6966307"/>
            <a:ext cx="2611094" cy="79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775" lvl="1" indent="-243887" algn="l">
              <a:lnSpc>
                <a:spcPts val="3162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Sensor data coding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7771" y="5823543"/>
            <a:ext cx="2611094" cy="119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775" lvl="1" indent="-243887" algn="l">
              <a:lnSpc>
                <a:spcPts val="3162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marL="487775" lvl="1" indent="-243887" algn="l">
              <a:lnSpc>
                <a:spcPts val="3162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Open-source Data 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05958" y="4744054"/>
            <a:ext cx="3518124" cy="232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Python(Django)</a:t>
            </a:r>
          </a:p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Node JS</a:t>
            </a:r>
          </a:p>
          <a:p>
            <a:pPr marL="574133" lvl="1" indent="-287066" algn="l">
              <a:lnSpc>
                <a:spcPts val="3722"/>
              </a:lnSpc>
              <a:buFont typeface="Arial"/>
              <a:buChar char="•"/>
            </a:pPr>
            <a:r>
              <a:rPr lang="en-US" sz="26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USSD/SMS(Africa Talking)</a:t>
            </a:r>
          </a:p>
          <a:p>
            <a:pPr algn="ctr">
              <a:lnSpc>
                <a:spcPts val="3722"/>
              </a:lnSpc>
            </a:pPr>
            <a:endParaRPr lang="en-US" sz="26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13388" y="6268139"/>
            <a:ext cx="2718257" cy="5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7"/>
              </a:lnSpc>
            </a:pPr>
            <a:r>
              <a:rPr lang="en-US" sz="3234" b="1">
                <a:solidFill>
                  <a:srgbClr val="7D901A"/>
                </a:solidFill>
                <a:latin typeface="Poppins Bold"/>
                <a:ea typeface="Poppins Bold"/>
                <a:cs typeface="Poppins Bold"/>
                <a:sym typeface="Poppins Bold"/>
              </a:rPr>
              <a:t>IoT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24082" y="4505518"/>
            <a:ext cx="3386468" cy="11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7"/>
              </a:lnSpc>
            </a:pPr>
            <a:r>
              <a:rPr lang="en-US" sz="3234" b="1">
                <a:solidFill>
                  <a:srgbClr val="7F9831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67190" y="3889998"/>
            <a:ext cx="338646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7F9831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6585" y="2942607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20591" y="5174793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99689" y="3419396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42797" y="2732537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79387" y="644585"/>
            <a:ext cx="5389245" cy="6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FarmBotika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79387" y="1490834"/>
            <a:ext cx="7873621" cy="6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6ABB43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Feasibility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0722" y="4027285"/>
            <a:ext cx="338646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7F9831"/>
                </a:solidFill>
                <a:latin typeface="Poppins Bold"/>
                <a:ea typeface="Poppins Bold"/>
                <a:cs typeface="Poppins Bold"/>
                <a:sym typeface="Poppins Bold"/>
              </a:rPr>
              <a:t>UX/UI</a:t>
            </a:r>
          </a:p>
        </p:txBody>
      </p:sp>
      <p:sp>
        <p:nvSpPr>
          <p:cNvPr id="31" name="Freeform 31"/>
          <p:cNvSpPr/>
          <p:nvPr/>
        </p:nvSpPr>
        <p:spPr>
          <a:xfrm>
            <a:off x="9144000" y="9650902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09" y="0"/>
                </a:lnTo>
                <a:lnTo>
                  <a:pt x="9455509" y="1272196"/>
                </a:lnTo>
                <a:lnTo>
                  <a:pt x="0" y="127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-1531427" y="-395778"/>
            <a:ext cx="9455509" cy="1272196"/>
          </a:xfrm>
          <a:custGeom>
            <a:avLst/>
            <a:gdLst/>
            <a:ahLst/>
            <a:cxnLst/>
            <a:rect l="l" t="t" r="r" b="b"/>
            <a:pathLst>
              <a:path w="9455509" h="1272196">
                <a:moveTo>
                  <a:pt x="0" y="0"/>
                </a:moveTo>
                <a:lnTo>
                  <a:pt x="9455509" y="0"/>
                </a:lnTo>
                <a:lnTo>
                  <a:pt x="9455509" y="1272195"/>
                </a:lnTo>
                <a:lnTo>
                  <a:pt x="0" y="1272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0" y="1143214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409797" y="7550803"/>
            <a:ext cx="1699006" cy="2030961"/>
          </a:xfrm>
          <a:custGeom>
            <a:avLst/>
            <a:gdLst/>
            <a:ahLst/>
            <a:cxnLst/>
            <a:rect l="l" t="t" r="r" b="b"/>
            <a:pathLst>
              <a:path w="1699006" h="2030961">
                <a:moveTo>
                  <a:pt x="0" y="0"/>
                </a:moveTo>
                <a:lnTo>
                  <a:pt x="1699006" y="0"/>
                </a:lnTo>
                <a:lnTo>
                  <a:pt x="1699006" y="2030961"/>
                </a:lnTo>
                <a:lnTo>
                  <a:pt x="0" y="203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354</Words>
  <Application>Microsoft Office PowerPoint</Application>
  <PresentationFormat>Custom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Magnolia Script</vt:lpstr>
      <vt:lpstr>Montserrat</vt:lpstr>
      <vt:lpstr>Montserrat Bold</vt:lpstr>
      <vt:lpstr>Arial</vt:lpstr>
      <vt:lpstr>Poppins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Simple Elegant Modern Geometric Farming Presentation</dc:title>
  <cp:lastModifiedBy>Admin</cp:lastModifiedBy>
  <cp:revision>4</cp:revision>
  <dcterms:created xsi:type="dcterms:W3CDTF">2006-08-16T00:00:00Z</dcterms:created>
  <dcterms:modified xsi:type="dcterms:W3CDTF">2025-06-25T15:40:18Z</dcterms:modified>
  <dc:identifier>DAGpd_tjxWw</dc:identifier>
</cp:coreProperties>
</file>